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7" r:id="rId2"/>
    <p:sldId id="278" r:id="rId3"/>
    <p:sldId id="286" r:id="rId4"/>
    <p:sldId id="287" r:id="rId5"/>
    <p:sldId id="289" r:id="rId6"/>
    <p:sldId id="302" r:id="rId7"/>
    <p:sldId id="295" r:id="rId8"/>
    <p:sldId id="296" r:id="rId9"/>
    <p:sldId id="297" r:id="rId10"/>
    <p:sldId id="298" r:id="rId11"/>
    <p:sldId id="299" r:id="rId12"/>
    <p:sldId id="300" r:id="rId13"/>
    <p:sldId id="301" r:id="rId14"/>
    <p:sldId id="290" r:id="rId15"/>
    <p:sldId id="291" r:id="rId16"/>
    <p:sldId id="292" r:id="rId17"/>
    <p:sldId id="293" r:id="rId18"/>
    <p:sldId id="281" r:id="rId19"/>
    <p:sldId id="277" r:id="rId20"/>
    <p:sldId id="279" r:id="rId21"/>
    <p:sldId id="280" r:id="rId22"/>
    <p:sldId id="294" r:id="rId23"/>
    <p:sldId id="274" r:id="rId24"/>
    <p:sldId id="276"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7324" autoAdjust="0"/>
  </p:normalViewPr>
  <p:slideViewPr>
    <p:cSldViewPr snapToGrid="0">
      <p:cViewPr varScale="1">
        <p:scale>
          <a:sx n="111" d="100"/>
          <a:sy n="111" d="100"/>
        </p:scale>
        <p:origin x="1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2023/5/7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aggle.com/mehdidag/black-frida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210693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14</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17</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18</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https://www.kaggle.com/mehdidag/black-friday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19</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20</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21</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24</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149172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7</a:t>
            </a:fld>
            <a:endParaRPr lang="zh-CN" altLang="en-US"/>
          </a:p>
        </p:txBody>
      </p:sp>
    </p:spTree>
    <p:extLst>
      <p:ext uri="{BB962C8B-B14F-4D97-AF65-F5344CB8AC3E}">
        <p14:creationId xmlns:p14="http://schemas.microsoft.com/office/powerpoint/2010/main" val="78860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8</a:t>
            </a:fld>
            <a:endParaRPr lang="zh-CN" altLang="en-US"/>
          </a:p>
        </p:txBody>
      </p:sp>
    </p:spTree>
    <p:extLst>
      <p:ext uri="{BB962C8B-B14F-4D97-AF65-F5344CB8AC3E}">
        <p14:creationId xmlns:p14="http://schemas.microsoft.com/office/powerpoint/2010/main" val="369400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22458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339637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40844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53048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a:solidFill>
                  <a:srgbClr val="000000"/>
                </a:solidFill>
              </a:rPr>
              <a:t>3/13/2017</a:t>
            </a: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a:t>HUMAN COMPUTER INTERACTION</a:t>
            </a: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a:t>3/13/2017</a:t>
            </a:r>
            <a:endParaRPr lang="en-US" altLang="zh-CN" dirty="0"/>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r>
              <a:rPr lang="en-US" altLang="zh-CN"/>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p>
            <a:r>
              <a:rPr lang="en-US" altLang="en-US"/>
              <a:t>HUMAN COMPUTER INTERACTION</a:t>
            </a: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a:solidFill>
                  <a:srgbClr val="000000"/>
                </a:solidFill>
              </a:rPr>
              <a:t>3/13/2017</a:t>
            </a:r>
          </a:p>
        </p:txBody>
      </p:sp>
      <p:sp>
        <p:nvSpPr>
          <p:cNvPr id="4" name="Footer Placeholder 3"/>
          <p:cNvSpPr>
            <a:spLocks noGrp="1"/>
          </p:cNvSpPr>
          <p:nvPr>
            <p:ph type="ftr" sz="quarter" idx="11"/>
          </p:nvPr>
        </p:nvSpPr>
        <p:spPr/>
        <p:txBody>
          <a:bodyPr/>
          <a:lstStyle/>
          <a:p>
            <a:r>
              <a:rPr lang="en-US" altLang="en-US"/>
              <a:t>HUMAN COMPUTER INTERACTION</a:t>
            </a: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a:t>HUMAN COMPUTER INTERACTION</a:t>
            </a: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a:solidFill>
                  <a:srgbClr val="000000"/>
                </a:solidFill>
              </a:rPr>
              <a:t>3/13/2017</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a:solidFill>
                  <a:srgbClr val="FFFFFF"/>
                </a:solidFill>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Lab 4: </a:t>
            </a:r>
            <a:r>
              <a:rPr lang="en-US" altLang="zh-CN" dirty="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a:t>Ying </a:t>
            </a:r>
            <a:r>
              <a:rPr lang="en-US" dirty="0" err="1"/>
              <a:t>shen</a:t>
            </a:r>
            <a:r>
              <a:rPr lang="en-US" dirty="0"/>
              <a:t> and</a:t>
            </a:r>
            <a:r>
              <a:rPr lang="zh-CN" altLang="en-US" dirty="0"/>
              <a:t> </a:t>
            </a:r>
            <a:r>
              <a:rPr lang="en-US" altLang="zh-CN" dirty="0"/>
              <a:t>hao</a:t>
            </a:r>
            <a:r>
              <a:rPr lang="zh-CN" altLang="en-US" dirty="0"/>
              <a:t> </a:t>
            </a:r>
            <a:r>
              <a:rPr lang="en-US" altLang="zh-CN" dirty="0"/>
              <a:t>deng</a:t>
            </a:r>
            <a:endParaRPr lang="en-US" dirty="0"/>
          </a:p>
          <a:p>
            <a:r>
              <a:rPr lang="en-US" dirty="0"/>
              <a:t>School of software engineering</a:t>
            </a:r>
          </a:p>
          <a:p>
            <a:r>
              <a:rPr lang="en-US" dirty="0" err="1"/>
              <a:t>tongji</a:t>
            </a:r>
            <a:r>
              <a:rPr lang="en-US" dirty="0"/>
              <a:t> university</a:t>
            </a:r>
          </a:p>
        </p:txBody>
      </p:sp>
    </p:spTree>
    <p:extLst>
      <p:ext uri="{BB962C8B-B14F-4D97-AF65-F5344CB8AC3E}">
        <p14:creationId xmlns:p14="http://schemas.microsoft.com/office/powerpoint/2010/main" val="83489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Comparison</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10</a:t>
            </a:fld>
            <a:endParaRPr lang="en-US" altLang="zh-CN" sz="1800" dirty="0">
              <a:solidFill>
                <a:srgbClr val="000000"/>
              </a:solidFill>
            </a:endParaRPr>
          </a:p>
        </p:txBody>
      </p:sp>
      <p:pic>
        <p:nvPicPr>
          <p:cNvPr id="4098" name="Picture 2" descr="http://image.woshipm.com/wp-files/2017/06/wRC3kqgOksJTAnNtnk7I.png">
            <a:extLst>
              <a:ext uri="{FF2B5EF4-FFF2-40B4-BE49-F238E27FC236}">
                <a16:creationId xmlns:a16="http://schemas.microsoft.com/office/drawing/2014/main" id="{514B2981-C14C-4C64-A628-DDB01EAB7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881" y="1353898"/>
            <a:ext cx="7525980" cy="486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0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Segmentation</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11</a:t>
            </a:fld>
            <a:endParaRPr lang="en-US" altLang="zh-CN" sz="1800" dirty="0">
              <a:solidFill>
                <a:srgbClr val="000000"/>
              </a:solidFill>
            </a:endParaRPr>
          </a:p>
        </p:txBody>
      </p:sp>
      <p:pic>
        <p:nvPicPr>
          <p:cNvPr id="5122" name="Picture 2" descr="http://image.woshipm.com/wp-files/2017/06/C9PdDAV2miYseAFR797G.png">
            <a:extLst>
              <a:ext uri="{FF2B5EF4-FFF2-40B4-BE49-F238E27FC236}">
                <a16:creationId xmlns:a16="http://schemas.microsoft.com/office/drawing/2014/main" id="{E4E1C724-EEEA-467B-845D-2EB329355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98" y="1271460"/>
            <a:ext cx="6691494" cy="508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9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Traceability</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12</a:t>
            </a:fld>
            <a:endParaRPr lang="en-US" altLang="zh-CN" sz="1800" dirty="0">
              <a:solidFill>
                <a:srgbClr val="000000"/>
              </a:solidFill>
            </a:endParaRPr>
          </a:p>
        </p:txBody>
      </p:sp>
      <p:pic>
        <p:nvPicPr>
          <p:cNvPr id="6146" name="Picture 2" descr="http://image.woshipm.com/wp-files/2017/06/I0fQXgeUIxUnwkI3mc8U.png">
            <a:extLst>
              <a:ext uri="{FF2B5EF4-FFF2-40B4-BE49-F238E27FC236}">
                <a16:creationId xmlns:a16="http://schemas.microsoft.com/office/drawing/2014/main" id="{8B5A1B9B-CD3E-4C6C-9A9C-8730EE87A1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283261"/>
            <a:ext cx="5200332" cy="501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5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Dashboard Design Principles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13</a:t>
            </a:fld>
            <a:endParaRPr lang="en-US" altLang="zh-CN" sz="1800" dirty="0">
              <a:solidFill>
                <a:srgbClr val="000000"/>
              </a:solidFill>
            </a:endParaRPr>
          </a:p>
        </p:txBody>
      </p:sp>
      <p:sp>
        <p:nvSpPr>
          <p:cNvPr id="7" name="矩形 6">
            <a:extLst>
              <a:ext uri="{FF2B5EF4-FFF2-40B4-BE49-F238E27FC236}">
                <a16:creationId xmlns:a16="http://schemas.microsoft.com/office/drawing/2014/main" id="{125C7344-2806-48DF-885E-E08A3095565C}"/>
              </a:ext>
            </a:extLst>
          </p:cNvPr>
          <p:cNvSpPr/>
          <p:nvPr/>
        </p:nvSpPr>
        <p:spPr>
          <a:xfrm>
            <a:off x="898418" y="1593949"/>
            <a:ext cx="7082465" cy="3970318"/>
          </a:xfrm>
          <a:prstGeom prst="rect">
            <a:avLst/>
          </a:prstGeom>
        </p:spPr>
        <p:txBody>
          <a:bodyPr wrap="square">
            <a:spAutoFit/>
          </a:bodyPr>
          <a:lstStyle/>
          <a:p>
            <a:r>
              <a:rPr lang="zh-CN" altLang="en-US" b="1" dirty="0"/>
              <a:t>在功能设计上</a:t>
            </a:r>
          </a:p>
          <a:p>
            <a:endParaRPr lang="zh-CN" altLang="en-US" dirty="0"/>
          </a:p>
          <a:p>
            <a:pPr marL="285750" indent="-285750">
              <a:buFont typeface="Arial" panose="020B0604020202020204" pitchFamily="34" charset="0"/>
              <a:buChar char="•"/>
            </a:pPr>
            <a:r>
              <a:rPr lang="zh-CN" altLang="en-US" dirty="0"/>
              <a:t>突出核心指标：不能让复杂的设计掩盖了指标的呈现</a:t>
            </a:r>
          </a:p>
          <a:p>
            <a:pPr marL="285750" indent="-285750">
              <a:buFont typeface="Arial" panose="020B0604020202020204" pitchFamily="34" charset="0"/>
              <a:buChar char="•"/>
            </a:pPr>
            <a:r>
              <a:rPr lang="zh-CN" altLang="en-US" dirty="0"/>
              <a:t>突出对比：</a:t>
            </a:r>
            <a:r>
              <a:rPr lang="zh-CN" altLang="en-US" dirty="0">
                <a:solidFill>
                  <a:srgbClr val="FF0000"/>
                </a:solidFill>
              </a:rPr>
              <a:t>时间</a:t>
            </a:r>
            <a:r>
              <a:rPr lang="zh-CN" altLang="en-US" dirty="0"/>
              <a:t>对比，</a:t>
            </a:r>
            <a:r>
              <a:rPr lang="zh-CN" altLang="en-US" dirty="0">
                <a:solidFill>
                  <a:srgbClr val="FF0000"/>
                </a:solidFill>
              </a:rPr>
              <a:t>空间</a:t>
            </a:r>
            <a:r>
              <a:rPr lang="zh-CN" altLang="en-US" dirty="0"/>
              <a:t>对比，</a:t>
            </a:r>
            <a:r>
              <a:rPr lang="zh-CN" altLang="en-US" dirty="0">
                <a:solidFill>
                  <a:srgbClr val="FF0000"/>
                </a:solidFill>
              </a:rPr>
              <a:t>设计</a:t>
            </a:r>
            <a:r>
              <a:rPr lang="zh-CN" altLang="en-US" dirty="0"/>
              <a:t>对比等等</a:t>
            </a:r>
          </a:p>
          <a:p>
            <a:pPr marL="285750" indent="-285750">
              <a:buFont typeface="Arial" panose="020B0604020202020204" pitchFamily="34" charset="0"/>
              <a:buChar char="•"/>
            </a:pPr>
            <a:r>
              <a:rPr lang="zh-CN" altLang="en-US" dirty="0"/>
              <a:t>提供细分及下钻：方便用户在有疑问时能够快速得到方向</a:t>
            </a:r>
          </a:p>
          <a:p>
            <a:pPr marL="285750" indent="-285750">
              <a:buFont typeface="Arial" panose="020B0604020202020204" pitchFamily="34" charset="0"/>
              <a:buChar char="•"/>
            </a:pPr>
            <a:r>
              <a:rPr lang="zh-CN" altLang="en-US" dirty="0"/>
              <a:t>减少用户选择：提供默认的同环比和时间选择，提供最常见的维度切分</a:t>
            </a:r>
            <a:endParaRPr lang="en-US" altLang="zh-CN" dirty="0"/>
          </a:p>
          <a:p>
            <a:endParaRPr lang="zh-CN" altLang="en-US" dirty="0"/>
          </a:p>
          <a:p>
            <a:r>
              <a:rPr lang="zh-CN" altLang="en-US" b="1" dirty="0"/>
              <a:t>在可视化设计上</a:t>
            </a:r>
          </a:p>
          <a:p>
            <a:endParaRPr lang="zh-CN" altLang="en-US" dirty="0"/>
          </a:p>
          <a:p>
            <a:pPr marL="285750" indent="-285750">
              <a:buFont typeface="Arial" panose="020B0604020202020204" pitchFamily="34" charset="0"/>
              <a:buChar char="•"/>
            </a:pPr>
            <a:r>
              <a:rPr lang="zh-CN" altLang="en-US" dirty="0"/>
              <a:t>简洁为上：减少</a:t>
            </a:r>
            <a:r>
              <a:rPr lang="en-US" altLang="zh-CN" dirty="0"/>
              <a:t>Tab</a:t>
            </a:r>
            <a:r>
              <a:rPr lang="zh-CN" altLang="en-US" dirty="0"/>
              <a:t>、按钮、单选框、复选框，在</a:t>
            </a:r>
            <a:r>
              <a:rPr lang="en-US" altLang="zh-CN" dirty="0"/>
              <a:t>1-2</a:t>
            </a:r>
            <a:r>
              <a:rPr lang="zh-CN" altLang="en-US" dirty="0"/>
              <a:t>个页面里完成展示</a:t>
            </a:r>
          </a:p>
          <a:p>
            <a:pPr marL="285750" indent="-285750">
              <a:buFont typeface="Arial" panose="020B0604020202020204" pitchFamily="34" charset="0"/>
              <a:buChar char="•"/>
            </a:pPr>
            <a:r>
              <a:rPr lang="zh-CN" altLang="en-US" dirty="0"/>
              <a:t>避免过多的颜色和点缀：太多的颜色会让人眼花缭乱，失去重点</a:t>
            </a:r>
          </a:p>
          <a:p>
            <a:pPr marL="285750" indent="-285750">
              <a:buFont typeface="Arial" panose="020B0604020202020204" pitchFamily="34" charset="0"/>
              <a:buChar char="•"/>
            </a:pPr>
            <a:r>
              <a:rPr lang="zh-CN" altLang="en-US" dirty="0"/>
              <a:t>选择正确的可视化形式，可参见华尔街是怎么做可视化的</a:t>
            </a:r>
          </a:p>
        </p:txBody>
      </p:sp>
    </p:spTree>
    <p:extLst>
      <p:ext uri="{BB962C8B-B14F-4D97-AF65-F5344CB8AC3E}">
        <p14:creationId xmlns:p14="http://schemas.microsoft.com/office/powerpoint/2010/main" val="174875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14</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4F88FEE1-090C-42C7-9E53-DF365FDFE9D8}"/>
              </a:ext>
            </a:extLst>
          </p:cNvPr>
          <p:cNvSpPr>
            <a:spLocks noGrp="1"/>
          </p:cNvSpPr>
          <p:nvPr>
            <p:ph idx="1"/>
          </p:nvPr>
        </p:nvSpPr>
        <p:spPr/>
        <p:txBody>
          <a:bodyPr/>
          <a:lstStyle/>
          <a:p>
            <a:endParaRPr lang="zh-CN" altLang="en-US" dirty="0"/>
          </a:p>
        </p:txBody>
      </p:sp>
      <p:pic>
        <p:nvPicPr>
          <p:cNvPr id="7170" name="Picture 2" descr="http://image.woshipm.com/wp-files/2017/06/fvuyzep69qe4ye9qOoJI.png">
            <a:extLst>
              <a:ext uri="{FF2B5EF4-FFF2-40B4-BE49-F238E27FC236}">
                <a16:creationId xmlns:a16="http://schemas.microsoft.com/office/drawing/2014/main" id="{96026478-854A-45DE-9768-C5305C9F29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14" y="955391"/>
            <a:ext cx="6210604" cy="27333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age.woshipm.com/wp-files/2017/06/kOnjs2pkRNrJp79IRYDV.png">
            <a:extLst>
              <a:ext uri="{FF2B5EF4-FFF2-40B4-BE49-F238E27FC236}">
                <a16:creationId xmlns:a16="http://schemas.microsoft.com/office/drawing/2014/main" id="{1E3D5EEA-5FC3-4BA5-9BAB-C4E5B61C1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545" y="3563348"/>
            <a:ext cx="5152393" cy="279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6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15</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D3AF2C9A-5BA1-44C9-B1E9-AB57CD1B11EF}"/>
              </a:ext>
            </a:extLst>
          </p:cNvPr>
          <p:cNvSpPr>
            <a:spLocks noGrp="1"/>
          </p:cNvSpPr>
          <p:nvPr>
            <p:ph idx="1"/>
          </p:nvPr>
        </p:nvSpPr>
        <p:spPr/>
        <p:txBody>
          <a:bodyPr/>
          <a:lstStyle/>
          <a:p>
            <a:endParaRPr lang="zh-CN" altLang="en-US"/>
          </a:p>
        </p:txBody>
      </p:sp>
      <p:pic>
        <p:nvPicPr>
          <p:cNvPr id="9218" name="Picture 2" descr="http://image.woshipm.com/wp-files/2017/06/gVnbx7xe4UL8hLU93A9v.png">
            <a:extLst>
              <a:ext uri="{FF2B5EF4-FFF2-40B4-BE49-F238E27FC236}">
                <a16:creationId xmlns:a16="http://schemas.microsoft.com/office/drawing/2014/main" id="{FB605DB6-6049-458E-929E-A182CE0D0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41" y="1292211"/>
            <a:ext cx="7216369" cy="492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5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16</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A98D2DB5-F941-4C5E-80A5-0E1A0A51D652}"/>
              </a:ext>
            </a:extLst>
          </p:cNvPr>
          <p:cNvSpPr>
            <a:spLocks noGrp="1"/>
          </p:cNvSpPr>
          <p:nvPr>
            <p:ph idx="1"/>
          </p:nvPr>
        </p:nvSpPr>
        <p:spPr/>
        <p:txBody>
          <a:bodyPr/>
          <a:lstStyle/>
          <a:p>
            <a:endParaRPr lang="zh-CN" altLang="en-US"/>
          </a:p>
        </p:txBody>
      </p:sp>
      <p:pic>
        <p:nvPicPr>
          <p:cNvPr id="10242" name="Picture 2" descr="http://image.woshipm.com/wp-files/2017/06/K8e0JX6r0F9Myueqz7QG.png">
            <a:extLst>
              <a:ext uri="{FF2B5EF4-FFF2-40B4-BE49-F238E27FC236}">
                <a16:creationId xmlns:a16="http://schemas.microsoft.com/office/drawing/2014/main" id="{F30D663A-98D7-4B6C-A215-466135F1A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207" y="1437590"/>
            <a:ext cx="6173310" cy="423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99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17</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7E4ED4C2-4F5E-4663-AE53-F607C6D75376}"/>
              </a:ext>
            </a:extLst>
          </p:cNvPr>
          <p:cNvSpPr>
            <a:spLocks noGrp="1"/>
          </p:cNvSpPr>
          <p:nvPr>
            <p:ph idx="1"/>
          </p:nvPr>
        </p:nvSpPr>
        <p:spPr/>
        <p:txBody>
          <a:bodyPr/>
          <a:lstStyle/>
          <a:p>
            <a:endParaRPr lang="zh-CN" altLang="en-US"/>
          </a:p>
        </p:txBody>
      </p:sp>
      <p:pic>
        <p:nvPicPr>
          <p:cNvPr id="11266" name="Picture 2" descr="http://image.woshipm.com/wp-files/2017/06/kWj4VDWbltiWaPYe8dct.png">
            <a:extLst>
              <a:ext uri="{FF2B5EF4-FFF2-40B4-BE49-F238E27FC236}">
                <a16:creationId xmlns:a16="http://schemas.microsoft.com/office/drawing/2014/main" id="{8A74FDC4-D400-4CA0-9C59-6BCB5A5C82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7742" y="1074516"/>
            <a:ext cx="2940025" cy="522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5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 in Python</a:t>
            </a:r>
            <a:endParaRPr lang="zh-CN" altLang="en-US" dirty="0"/>
          </a:p>
        </p:txBody>
      </p:sp>
      <p:sp>
        <p:nvSpPr>
          <p:cNvPr id="3" name="内容占位符 2"/>
          <p:cNvSpPr>
            <a:spLocks noGrp="1"/>
          </p:cNvSpPr>
          <p:nvPr>
            <p:ph idx="1"/>
          </p:nvPr>
        </p:nvSpPr>
        <p:spPr/>
        <p:txBody>
          <a:bodyPr/>
          <a:lstStyle/>
          <a:p>
            <a:r>
              <a:rPr lang="en-US" altLang="zh-CN" dirty="0"/>
              <a:t>Tutorial: </a:t>
            </a:r>
            <a:r>
              <a:rPr lang="en-US" altLang="zh-CN" dirty="0">
                <a:hlinkClick r:id="rId3"/>
              </a:rPr>
              <a:t>https://dash.plot.ly/</a:t>
            </a:r>
            <a:endParaRPr lang="en-US" altLang="zh-CN" dirty="0"/>
          </a:p>
          <a:p>
            <a:r>
              <a:rPr lang="en-US" altLang="zh-CN" dirty="0"/>
              <a:t>Examples and source codes: </a:t>
            </a:r>
            <a:r>
              <a:rPr lang="en-US" altLang="zh-CN" dirty="0">
                <a:hlinkClick r:id="rId4"/>
              </a:rPr>
              <a:t>https://dash.plot.ly/gallery</a:t>
            </a:r>
            <a:endParaRPr lang="en-US" altLang="zh-CN" dirty="0"/>
          </a:p>
          <a:p>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18</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behavior 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19</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5/7/2023</a:t>
            </a:fld>
            <a:endParaRPr lang="en-US" dirty="0"/>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Dataset 2: Google Play Store Apps</a:t>
            </a:r>
            <a:endParaRPr lang="zh-CN" altLang="en-US" dirty="0"/>
          </a:p>
        </p:txBody>
      </p:sp>
      <p:sp>
        <p:nvSpPr>
          <p:cNvPr id="3" name="内容占位符 2"/>
          <p:cNvSpPr>
            <a:spLocks noGrp="1"/>
          </p:cNvSpPr>
          <p:nvPr>
            <p:ph idx="1"/>
          </p:nvPr>
        </p:nvSpPr>
        <p:spPr/>
        <p:txBody>
          <a:bodyPr/>
          <a:lstStyle/>
          <a:p>
            <a:pPr fontAlgn="base"/>
            <a:r>
              <a:rPr lang="en-US" altLang="zh-CN" dirty="0"/>
              <a:t>Content</a:t>
            </a:r>
          </a:p>
          <a:p>
            <a:pPr lvl="1" fontAlgn="base"/>
            <a:r>
              <a:rPr lang="en-US" altLang="zh-CN" dirty="0"/>
              <a:t>Each app (row) has values for category, 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20</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a:t>Salaries By Region</a:t>
            </a:r>
          </a:p>
          <a:p>
            <a:pPr fontAlgn="base"/>
            <a:r>
              <a:rPr lang="en-US" altLang="zh-CN" dirty="0"/>
              <a:t>Salary Increase By Major</a:t>
            </a:r>
          </a:p>
          <a:p>
            <a:pPr fontAlgn="base"/>
            <a:r>
              <a:rPr lang="en-US" altLang="zh-CN" dirty="0"/>
              <a:t>All 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21</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pandas</a:t>
            </a:r>
          </a:p>
          <a:p>
            <a:r>
              <a:rPr lang="en-US" altLang="zh-CN" dirty="0"/>
              <a:t>dash</a:t>
            </a:r>
          </a:p>
          <a:p>
            <a:r>
              <a:rPr lang="en-US" altLang="zh-CN" dirty="0" err="1"/>
              <a:t>plotly</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22</a:t>
            </a:fld>
            <a:endParaRPr lang="en-US" altLang="zh-CN" sz="1800" dirty="0">
              <a:solidFill>
                <a:srgbClr val="000000"/>
              </a:solidFill>
            </a:endParaRPr>
          </a:p>
        </p:txBody>
      </p:sp>
      <p:pic>
        <p:nvPicPr>
          <p:cNvPr id="8" name="图片 7">
            <a:extLst>
              <a:ext uri="{FF2B5EF4-FFF2-40B4-BE49-F238E27FC236}">
                <a16:creationId xmlns:a16="http://schemas.microsoft.com/office/drawing/2014/main" id="{67647181-C38D-42C5-8A45-CF74C6EB6E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8583" y="1020535"/>
            <a:ext cx="4566317" cy="3780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92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a:t>Design and implement a Dashboard for one of three datasets</a:t>
            </a:r>
          </a:p>
          <a:p>
            <a:r>
              <a:rPr lang="en-US" dirty="0"/>
              <a:t>The dashboard should contain </a:t>
            </a:r>
            <a:r>
              <a:rPr lang="en-US" dirty="0">
                <a:solidFill>
                  <a:srgbClr val="FF0000"/>
                </a:solidFill>
              </a:rPr>
              <a:t>at least three graphs </a:t>
            </a:r>
            <a:r>
              <a:rPr lang="en-US" dirty="0"/>
              <a:t>(e.g. scatter plot, bar chart, pie chart, line chart, </a:t>
            </a:r>
            <a:r>
              <a:rPr lang="en-US" dirty="0" err="1"/>
              <a:t>etc</a:t>
            </a:r>
            <a:r>
              <a:rPr lang="en-US" dirty="0"/>
              <a:t>) which reveal </a:t>
            </a:r>
            <a:r>
              <a:rPr lang="en-US" altLang="zh-CN" dirty="0"/>
              <a:t>certain</a:t>
            </a:r>
            <a:r>
              <a:rPr lang="en-US" dirty="0"/>
              <a:t> information </a:t>
            </a:r>
            <a:r>
              <a:rPr lang="en-US" altLang="zh-CN" dirty="0"/>
              <a:t>respectively</a:t>
            </a:r>
          </a:p>
          <a:p>
            <a:pPr lvl="1"/>
            <a:r>
              <a:rPr lang="en-US" dirty="0"/>
              <a:t>It’s not necessary to visualize all the columns/rows of the dataset. You can choose only several of them.</a:t>
            </a:r>
          </a:p>
          <a:p>
            <a:pPr lvl="1"/>
            <a:r>
              <a:rPr lang="en-US" dirty="0"/>
              <a:t>An example</a:t>
            </a:r>
          </a:p>
          <a:p>
            <a:pPr lvl="1"/>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23</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Report</a:t>
            </a:r>
          </a:p>
        </p:txBody>
      </p:sp>
      <p:sp>
        <p:nvSpPr>
          <p:cNvPr id="3" name="内容占位符 2"/>
          <p:cNvSpPr>
            <a:spLocks noGrp="1"/>
          </p:cNvSpPr>
          <p:nvPr>
            <p:ph idx="1"/>
          </p:nvPr>
        </p:nvSpPr>
        <p:spPr/>
        <p:txBody>
          <a:bodyPr/>
          <a:lstStyle/>
          <a:p>
            <a:r>
              <a:rPr lang="en-US" dirty="0"/>
              <a:t>The report should contains the following contents (in English, 2~3 pages):</a:t>
            </a:r>
          </a:p>
          <a:p>
            <a:pPr lvl="1"/>
            <a:r>
              <a:rPr lang="en-US" dirty="0"/>
              <a:t>Describe a data analysis task for the chosen dataset (objectives, characteristics of the dataset, </a:t>
            </a:r>
            <a:r>
              <a:rPr lang="en-US" dirty="0" err="1"/>
              <a:t>etc</a:t>
            </a:r>
            <a:r>
              <a:rPr lang="en-US" dirty="0"/>
              <a:t>);</a:t>
            </a:r>
          </a:p>
          <a:p>
            <a:pPr lvl="1"/>
            <a:r>
              <a:rPr lang="en-US" dirty="0"/>
              <a:t>Describe the layout of </a:t>
            </a:r>
            <a:r>
              <a:rPr lang="en-US" altLang="zh-CN" dirty="0"/>
              <a:t>designed</a:t>
            </a:r>
            <a:r>
              <a:rPr lang="en-US" dirty="0"/>
              <a:t> dashboard and briefly describe the patterns revealed in the figures.</a:t>
            </a:r>
          </a:p>
          <a:p>
            <a:r>
              <a:rPr lang="en-US" dirty="0"/>
              <a:t>Submit your work (code and report)</a:t>
            </a:r>
          </a:p>
          <a:p>
            <a:pPr lvl="1"/>
            <a:r>
              <a:rPr lang="en-US" altLang="zh-CN" dirty="0"/>
              <a:t>Prepare a readme file to illustrate how to run your program</a:t>
            </a:r>
          </a:p>
          <a:p>
            <a:pPr lvl="1"/>
            <a:r>
              <a:rPr lang="en-US" altLang="zh-CN" dirty="0"/>
              <a:t>Compress the codes and the report into a zip file: </a:t>
            </a:r>
            <a:r>
              <a:rPr lang="en-US" altLang="zh-CN" dirty="0">
                <a:solidFill>
                  <a:srgbClr val="FF0000"/>
                </a:solidFill>
              </a:rPr>
              <a:t>ID_name_lab4.zip</a:t>
            </a:r>
          </a:p>
          <a:p>
            <a:pPr lvl="1"/>
            <a:r>
              <a:rPr lang="en-US" altLang="zh-CN" dirty="0"/>
              <a:t>Canvas</a:t>
            </a:r>
            <a:r>
              <a:rPr lang="zh-CN" altLang="en-US" dirty="0"/>
              <a:t>上提交</a:t>
            </a:r>
            <a:endParaRPr lang="en-US" altLang="zh-CN" dirty="0"/>
          </a:p>
          <a:p>
            <a:pPr lvl="1"/>
            <a:r>
              <a:rPr lang="en-US" altLang="zh-CN" dirty="0"/>
              <a:t>6</a:t>
            </a:r>
            <a:r>
              <a:rPr lang="zh-CN" altLang="en-US" dirty="0"/>
              <a:t>月</a:t>
            </a:r>
            <a:r>
              <a:rPr lang="en-US" altLang="zh-CN" dirty="0"/>
              <a:t>17</a:t>
            </a:r>
            <a:r>
              <a:rPr lang="zh-CN" altLang="en-US" dirty="0"/>
              <a:t>日前，迟交</a:t>
            </a:r>
            <a:r>
              <a:rPr lang="en-US" altLang="zh-CN" dirty="0"/>
              <a:t>1</a:t>
            </a:r>
            <a:r>
              <a:rPr lang="zh-CN" altLang="en-US" dirty="0"/>
              <a:t>天扣</a:t>
            </a:r>
            <a:r>
              <a:rPr lang="en-US" altLang="zh-CN" dirty="0"/>
              <a:t>1</a:t>
            </a:r>
            <a:r>
              <a:rPr lang="zh-CN" altLang="en-US" dirty="0"/>
              <a:t>分；</a:t>
            </a:r>
            <a:r>
              <a:rPr lang="zh-CN" altLang="en-US" dirty="0">
                <a:solidFill>
                  <a:srgbClr val="FF0000"/>
                </a:solidFill>
              </a:rPr>
              <a:t>补交截止时间</a:t>
            </a:r>
            <a:r>
              <a:rPr lang="en-US" altLang="zh-CN" dirty="0">
                <a:solidFill>
                  <a:srgbClr val="FF0000"/>
                </a:solidFill>
              </a:rPr>
              <a:t>6</a:t>
            </a:r>
            <a:r>
              <a:rPr lang="zh-CN" altLang="en-US" dirty="0">
                <a:solidFill>
                  <a:srgbClr val="FF0000"/>
                </a:solidFill>
              </a:rPr>
              <a:t>月</a:t>
            </a:r>
            <a:r>
              <a:rPr lang="en-US" altLang="zh-CN" dirty="0">
                <a:solidFill>
                  <a:srgbClr val="FF0000"/>
                </a:solidFill>
              </a:rPr>
              <a:t>24</a:t>
            </a:r>
            <a:r>
              <a:rPr lang="zh-CN" altLang="en-US" dirty="0">
                <a:solidFill>
                  <a:srgbClr val="FF0000"/>
                </a:solidFill>
              </a:rPr>
              <a:t>日</a:t>
            </a:r>
            <a:endParaRPr lang="en-US" dirty="0">
              <a:solidFill>
                <a:srgbClr val="FF0000"/>
              </a:solidFill>
            </a:endParaRPr>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24</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admin\AppData\Local\Temp\1652755157(1).png">
            <a:extLst>
              <a:ext uri="{FF2B5EF4-FFF2-40B4-BE49-F238E27FC236}">
                <a16:creationId xmlns:a16="http://schemas.microsoft.com/office/drawing/2014/main" id="{2B8F317B-2EDE-4209-9528-7E22B262A4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4841" y="955391"/>
            <a:ext cx="2961005" cy="1610995"/>
          </a:xfrm>
          <a:prstGeom prst="rect">
            <a:avLst/>
          </a:prstGeom>
          <a:noFill/>
          <a:ln>
            <a:noFill/>
          </a:ln>
        </p:spPr>
      </p:pic>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22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Dashboard</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6</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39484" b="5089"/>
          <a:stretch/>
        </p:blipFill>
        <p:spPr bwMode="auto">
          <a:xfrm>
            <a:off x="754715" y="2018995"/>
            <a:ext cx="7634570" cy="336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5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Segmentation of users</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7</a:t>
            </a:fld>
            <a:endParaRPr lang="en-US" altLang="zh-CN" sz="1800" dirty="0">
              <a:solidFill>
                <a:srgbClr val="000000"/>
              </a:solidFill>
            </a:endParaRPr>
          </a:p>
        </p:txBody>
      </p:sp>
      <p:pic>
        <p:nvPicPr>
          <p:cNvPr id="7" name="Picture 2" descr="http://image.woshipm.com/wp-files/2017/06/TRK75HGSlgmBw0CGl15t.png">
            <a:extLst>
              <a:ext uri="{FF2B5EF4-FFF2-40B4-BE49-F238E27FC236}">
                <a16:creationId xmlns:a16="http://schemas.microsoft.com/office/drawing/2014/main" id="{D3D481C4-7E9C-49CC-BE3A-4682C736B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1" y="1249567"/>
            <a:ext cx="7405649" cy="49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7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Dividing the scene</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8</a:t>
            </a:fld>
            <a:endParaRPr lang="en-US" altLang="zh-CN" sz="1800" dirty="0">
              <a:solidFill>
                <a:srgbClr val="000000"/>
              </a:solidFill>
            </a:endParaRPr>
          </a:p>
        </p:txBody>
      </p:sp>
      <p:pic>
        <p:nvPicPr>
          <p:cNvPr id="2050" name="Picture 2" descr="http://image.woshipm.com/wp-files/2017/06/rxPDqbFtxk6s7ApSL6DT.gif">
            <a:extLst>
              <a:ext uri="{FF2B5EF4-FFF2-40B4-BE49-F238E27FC236}">
                <a16:creationId xmlns:a16="http://schemas.microsoft.com/office/drawing/2014/main" id="{C85731FA-FDDE-45BB-9407-569F3A3414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126" y="1279615"/>
            <a:ext cx="7811507" cy="39288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woshipm.com/wp-files/2017/06/aun7sBiuVm5fzwhydOWy.png">
            <a:extLst>
              <a:ext uri="{FF2B5EF4-FFF2-40B4-BE49-F238E27FC236}">
                <a16:creationId xmlns:a16="http://schemas.microsoft.com/office/drawing/2014/main" id="{F3FF610E-0C60-490E-8AF8-2713298A61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94" t="4478" r="24658"/>
          <a:stretch/>
        </p:blipFill>
        <p:spPr bwMode="auto">
          <a:xfrm>
            <a:off x="6381742" y="3429000"/>
            <a:ext cx="2501799" cy="2820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image.woshipm.com/wp-files/2017/06/jSr8ZW20rPTwuCCGtjAQ.png">
            <a:extLst>
              <a:ext uri="{FF2B5EF4-FFF2-40B4-BE49-F238E27FC236}">
                <a16:creationId xmlns:a16="http://schemas.microsoft.com/office/drawing/2014/main" id="{D0F7CAA4-68C8-409A-8A3B-537611FB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879" y="4688998"/>
            <a:ext cx="2488620" cy="1553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Less is better than more</a:t>
            </a:r>
            <a:endParaRPr lang="zh-CN" altLang="en-US" dirty="0"/>
          </a:p>
        </p:txBody>
      </p:sp>
      <p:sp>
        <p:nvSpPr>
          <p:cNvPr id="4" name="日期占位符 3"/>
          <p:cNvSpPr>
            <a:spLocks noGrp="1"/>
          </p:cNvSpPr>
          <p:nvPr>
            <p:ph type="dt" sz="half" idx="10"/>
          </p:nvPr>
        </p:nvSpPr>
        <p:spPr/>
        <p:txBody>
          <a:bodyPr/>
          <a:lstStyle/>
          <a:p>
            <a:fld id="{568E3CEA-F198-483E-B136-E6DE4D19DBBA}" type="datetime1">
              <a:rPr lang="en-US" altLang="zh-CN" smtClean="0"/>
              <a:pPr/>
              <a:t>5/7/2023</a:t>
            </a:fld>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9</a:t>
            </a:fld>
            <a:endParaRPr lang="en-US" altLang="zh-CN" sz="1800" dirty="0">
              <a:solidFill>
                <a:srgbClr val="000000"/>
              </a:solidFill>
            </a:endParaRPr>
          </a:p>
        </p:txBody>
      </p:sp>
      <p:pic>
        <p:nvPicPr>
          <p:cNvPr id="3078" name="Picture 6" descr="http://image.woshipm.com/wp-files/2017/06/yPsmaauhq3AEoAzp4QLv.png">
            <a:extLst>
              <a:ext uri="{FF2B5EF4-FFF2-40B4-BE49-F238E27FC236}">
                <a16:creationId xmlns:a16="http://schemas.microsoft.com/office/drawing/2014/main" id="{499AB87C-936F-4398-A96F-AA526209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758" y="1409214"/>
            <a:ext cx="3805257" cy="483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989187"/>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6298</TotalTime>
  <Words>1178</Words>
  <Application>Microsoft Office PowerPoint</Application>
  <PresentationFormat>全屏显示(4:3)</PresentationFormat>
  <Paragraphs>206</Paragraphs>
  <Slides>24</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Arial</vt:lpstr>
      <vt:lpstr>Calibri</vt:lpstr>
      <vt:lpstr>Calibri Light</vt:lpstr>
      <vt:lpstr>Times New Roman</vt:lpstr>
      <vt:lpstr>Wingdings</vt:lpstr>
      <vt:lpstr>主题1</vt:lpstr>
      <vt:lpstr>Lab 4: Data Visualization</vt:lpstr>
      <vt:lpstr>Tasks in data visualization</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周 楷彬</cp:lastModifiedBy>
  <cp:revision>412</cp:revision>
  <dcterms:created xsi:type="dcterms:W3CDTF">2017-05-05T23:49:17Z</dcterms:created>
  <dcterms:modified xsi:type="dcterms:W3CDTF">2023-05-07T05:10:03Z</dcterms:modified>
</cp:coreProperties>
</file>